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ec68146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ec68146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ec68146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ec68146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ec68146b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ec68146b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4ec68146b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4ec68146b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ec68146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ec68146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5414750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85414750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5414750d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5414750d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5414750d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5414750d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5414750d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85414750d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5414750d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85414750d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5414750d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85414750d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e81ed36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e81ed36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e81ed36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e81ed36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e81ed36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e81ed36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4e81ed365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4e81ed365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ec6814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ec6814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latin typeface="Raleway"/>
                <a:ea typeface="Raleway"/>
                <a:cs typeface="Raleway"/>
                <a:sym typeface="Raleway"/>
              </a:rPr>
              <a:t>Personalizado para</a:t>
            </a:r>
            <a:r>
              <a:rPr lang="pt-BR" sz="600">
                <a:latin typeface="Raleway"/>
                <a:ea typeface="Raleway"/>
                <a:cs typeface="Raleway"/>
                <a:sym typeface="Raleway"/>
              </a:rPr>
              <a:t> </a:t>
            </a:r>
            <a:r>
              <a:rPr b="1" lang="pt-BR" sz="600">
                <a:latin typeface="Raleway"/>
                <a:ea typeface="Raleway"/>
                <a:cs typeface="Raleway"/>
                <a:sym typeface="Raleway"/>
              </a:rPr>
              <a:t>Nome da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600">
                <a:latin typeface="Raleway"/>
                <a:ea typeface="Raleway"/>
                <a:cs typeface="Raleway"/>
                <a:sym typeface="Raleway"/>
              </a:rPr>
              <a:t>Versão</a:t>
            </a:r>
            <a:r>
              <a:rPr lang="pt-BR" sz="600">
                <a:latin typeface="Raleway"/>
                <a:ea typeface="Raleway"/>
                <a:cs typeface="Raleway"/>
                <a:sym typeface="Raleway"/>
              </a:rPr>
              <a:t>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Personalizado para</a:t>
            </a:r>
            <a:r>
              <a:rPr lang="pt-BR" sz="600">
                <a:solidFill>
                  <a:srgbClr val="FFFFFF"/>
                </a:solidFill>
                <a:latin typeface="Raleway"/>
                <a:ea typeface="Raleway"/>
                <a:cs typeface="Raleway"/>
                <a:sym typeface="Raleway"/>
              </a:rPr>
              <a:t> </a:t>
            </a:r>
            <a:r>
              <a:rPr b="1" lang="pt-BR" sz="600">
                <a:solidFill>
                  <a:srgbClr val="FFFFFF"/>
                </a:solidFill>
                <a:latin typeface="Raleway"/>
                <a:ea typeface="Raleway"/>
                <a:cs typeface="Raleway"/>
                <a:sym typeface="Raleway"/>
              </a:rPr>
              <a:t>Nome da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600">
                <a:solidFill>
                  <a:srgbClr val="FFFFFF"/>
                </a:solidFill>
                <a:latin typeface="Raleway"/>
                <a:ea typeface="Raleway"/>
                <a:cs typeface="Raleway"/>
                <a:sym typeface="Raleway"/>
              </a:rPr>
              <a:t>Versão</a:t>
            </a:r>
            <a:r>
              <a:rPr lang="pt-BR" sz="600">
                <a:solidFill>
                  <a:srgbClr val="FFFFFF"/>
                </a:solidFill>
                <a:latin typeface="Raleway"/>
                <a:ea typeface="Raleway"/>
                <a:cs typeface="Raleway"/>
                <a:sym typeface="Raleway"/>
              </a:rPr>
              <a:t>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pt-BR"/>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rgbClr val="000000"/>
                </a:solidFill>
              </a:rPr>
              <a:t>TicketRU</a:t>
            </a:r>
            <a:endParaRPr/>
          </a:p>
        </p:txBody>
      </p:sp>
      <p:sp>
        <p:nvSpPr>
          <p:cNvPr id="177" name="Google Shape;177;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7"/>
          <p:cNvPicPr preferRelativeResize="0"/>
          <p:nvPr/>
        </p:nvPicPr>
        <p:blipFill>
          <a:blip r:embed="rId3">
            <a:alphaModFix/>
          </a:blip>
          <a:stretch>
            <a:fillRect/>
          </a:stretch>
        </p:blipFill>
        <p:spPr>
          <a:xfrm>
            <a:off x="1841133" y="1389975"/>
            <a:ext cx="5461739" cy="36186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8"/>
          <p:cNvPicPr preferRelativeResize="0"/>
          <p:nvPr/>
        </p:nvPicPr>
        <p:blipFill>
          <a:blip r:embed="rId3">
            <a:alphaModFix/>
          </a:blip>
          <a:stretch>
            <a:fillRect/>
          </a:stretch>
        </p:blipFill>
        <p:spPr>
          <a:xfrm>
            <a:off x="1617575" y="1383925"/>
            <a:ext cx="5908850" cy="358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3">
            <a:alphaModFix/>
          </a:blip>
          <a:stretch>
            <a:fillRect/>
          </a:stretch>
        </p:blipFill>
        <p:spPr>
          <a:xfrm>
            <a:off x="1871126" y="1460800"/>
            <a:ext cx="5401750" cy="357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0"/>
          <p:cNvPicPr preferRelativeResize="0"/>
          <p:nvPr/>
        </p:nvPicPr>
        <p:blipFill>
          <a:blip r:embed="rId3">
            <a:alphaModFix/>
          </a:blip>
          <a:stretch>
            <a:fillRect/>
          </a:stretch>
        </p:blipFill>
        <p:spPr>
          <a:xfrm>
            <a:off x="980238" y="1957325"/>
            <a:ext cx="7183525" cy="251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a:blip r:embed="rId3">
            <a:alphaModFix/>
          </a:blip>
          <a:stretch>
            <a:fillRect/>
          </a:stretch>
        </p:blipFill>
        <p:spPr>
          <a:xfrm>
            <a:off x="1091700" y="1763652"/>
            <a:ext cx="6960600" cy="283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a:blip r:embed="rId3">
            <a:alphaModFix/>
          </a:blip>
          <a:stretch>
            <a:fillRect/>
          </a:stretch>
        </p:blipFill>
        <p:spPr>
          <a:xfrm>
            <a:off x="1616778" y="1351525"/>
            <a:ext cx="5910449" cy="3598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3"/>
          <p:cNvPicPr preferRelativeResize="0"/>
          <p:nvPr/>
        </p:nvPicPr>
        <p:blipFill>
          <a:blip r:embed="rId3">
            <a:alphaModFix/>
          </a:blip>
          <a:stretch>
            <a:fillRect/>
          </a:stretch>
        </p:blipFill>
        <p:spPr>
          <a:xfrm>
            <a:off x="1674162" y="1449025"/>
            <a:ext cx="5795674" cy="3789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4"/>
          <p:cNvPicPr preferRelativeResize="0"/>
          <p:nvPr/>
        </p:nvPicPr>
        <p:blipFill>
          <a:blip r:embed="rId3">
            <a:alphaModFix/>
          </a:blip>
          <a:stretch>
            <a:fillRect/>
          </a:stretch>
        </p:blipFill>
        <p:spPr>
          <a:xfrm>
            <a:off x="1520713" y="1296125"/>
            <a:ext cx="6102574" cy="3682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5"/>
          <p:cNvPicPr preferRelativeResize="0"/>
          <p:nvPr/>
        </p:nvPicPr>
        <p:blipFill>
          <a:blip r:embed="rId3">
            <a:alphaModFix/>
          </a:blip>
          <a:stretch>
            <a:fillRect/>
          </a:stretch>
        </p:blipFill>
        <p:spPr>
          <a:xfrm>
            <a:off x="2340100" y="1337575"/>
            <a:ext cx="4463812" cy="380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2115948" y="915248"/>
            <a:ext cx="4912099" cy="4228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Índice</a:t>
            </a:r>
            <a:endParaRPr/>
          </a:p>
        </p:txBody>
      </p:sp>
      <p:sp>
        <p:nvSpPr>
          <p:cNvPr id="183" name="Google Shape;183;p19"/>
          <p:cNvSpPr txBox="1"/>
          <p:nvPr/>
        </p:nvSpPr>
        <p:spPr>
          <a:xfrm>
            <a:off x="1293850" y="2274400"/>
            <a:ext cx="2154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FFFFFF"/>
                </a:solidFill>
                <a:latin typeface="Raleway"/>
                <a:ea typeface="Raleway"/>
                <a:cs typeface="Raleway"/>
                <a:sym typeface="Raleway"/>
              </a:rPr>
              <a:t>Objetivo do Sistema</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pt-BR" sz="1300">
                <a:solidFill>
                  <a:srgbClr val="FFFFFF"/>
                </a:solidFill>
                <a:latin typeface="Raleway"/>
                <a:ea typeface="Raleway"/>
                <a:cs typeface="Raleway"/>
                <a:sym typeface="Raleway"/>
              </a:rPr>
              <a:t>Apresentar os diagramas</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pt-BR" sz="1300">
                <a:solidFill>
                  <a:srgbClr val="FFFFFF"/>
                </a:solidFill>
                <a:latin typeface="Raleway"/>
                <a:ea typeface="Raleway"/>
                <a:cs typeface="Raleway"/>
                <a:sym typeface="Raleway"/>
              </a:rPr>
              <a:t>Apresentar descrição de caso de uso</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pt-BR" sz="1300">
                <a:solidFill>
                  <a:srgbClr val="FFFFFF"/>
                </a:solidFill>
                <a:latin typeface="Raleway"/>
                <a:ea typeface="Raleway"/>
                <a:cs typeface="Raleway"/>
                <a:sym typeface="Raleway"/>
              </a:rPr>
              <a:t>Apresentar as novas telas</a:t>
            </a:r>
            <a:br>
              <a:rPr lang="pt-BR" sz="1300">
                <a:solidFill>
                  <a:srgbClr val="FFFFFF"/>
                </a:solidFill>
                <a:latin typeface="Raleway"/>
                <a:ea typeface="Raleway"/>
                <a:cs typeface="Raleway"/>
                <a:sym typeface="Raleway"/>
              </a:rPr>
            </a:br>
            <a:br>
              <a:rPr lang="pt-BR" sz="1300">
                <a:solidFill>
                  <a:srgbClr val="FFFFFF"/>
                </a:solidFill>
                <a:latin typeface="Raleway"/>
                <a:ea typeface="Raleway"/>
                <a:cs typeface="Raleway"/>
                <a:sym typeface="Raleway"/>
              </a:rPr>
            </a:b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4" name="Google Shape;184;p19"/>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t/>
            </a:r>
            <a:endParaRPr sz="1300">
              <a:solidFill>
                <a:srgbClr val="FFFFFF"/>
              </a:solidFill>
              <a:latin typeface="Raleway"/>
              <a:ea typeface="Raleway"/>
              <a:cs typeface="Raleway"/>
              <a:sym typeface="Raleway"/>
            </a:endParaRPr>
          </a:p>
        </p:txBody>
      </p:sp>
      <p:sp>
        <p:nvSpPr>
          <p:cNvPr id="185" name="Google Shape;185;p19"/>
          <p:cNvSpPr txBox="1"/>
          <p:nvPr/>
        </p:nvSpPr>
        <p:spPr>
          <a:xfrm>
            <a:off x="5610454" y="2274400"/>
            <a:ext cx="22071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7"/>
          <p:cNvPicPr preferRelativeResize="0"/>
          <p:nvPr/>
        </p:nvPicPr>
        <p:blipFill>
          <a:blip r:embed="rId3">
            <a:alphaModFix/>
          </a:blip>
          <a:stretch>
            <a:fillRect/>
          </a:stretch>
        </p:blipFill>
        <p:spPr>
          <a:xfrm>
            <a:off x="2308098" y="1039950"/>
            <a:ext cx="4527800" cy="410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rgbClr val="000000"/>
                </a:solidFill>
              </a:rPr>
              <a:t>Obrigado!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Objetivo do Sistema</a:t>
            </a:r>
            <a:endParaRPr/>
          </a:p>
        </p:txBody>
      </p:sp>
      <p:sp>
        <p:nvSpPr>
          <p:cNvPr id="191" name="Google Shape;19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100"/>
              <a:t>O sistema visa diminuir as filas para entrada no RU da UEM, permitindo que os clientes comprem os tickets de maneira remota agilizando todo este processo. Além disso, ele oferece relatórios para os administradores do sistema, fornecendo informações valiosas para a UEM.</a:t>
            </a:r>
            <a:endParaRPr sz="1100"/>
          </a:p>
        </p:txBody>
      </p:sp>
      <p:pic>
        <p:nvPicPr>
          <p:cNvPr descr="shutterstock_429987889_edited.jpg" id="192" name="Google Shape;19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Diagramas de caso de uso </a:t>
            </a:r>
            <a:endParaRPr/>
          </a:p>
        </p:txBody>
      </p:sp>
      <p:sp>
        <p:nvSpPr>
          <p:cNvPr id="198" name="Google Shape;198;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a:p>
            <a:pPr indent="0" lvl="0" marL="0" rtl="0" algn="ctr">
              <a:spcBef>
                <a:spcPts val="0"/>
              </a:spcBef>
              <a:spcAft>
                <a:spcPts val="0"/>
              </a:spcAft>
              <a:buNone/>
            </a:pPr>
            <a:r>
              <a:rPr b="1" lang="pt-BR" sz="800">
                <a:solidFill>
                  <a:srgbClr val="FFFFFF"/>
                </a:solidFill>
              </a:rPr>
              <a:t>1</a:t>
            </a:r>
            <a:endParaRPr b="1" sz="800">
              <a:solidFill>
                <a:srgbClr val="FFFFFF"/>
              </a:solidFill>
            </a:endParaRPr>
          </a:p>
          <a:p>
            <a:pPr indent="0" lvl="0" marL="0" rtl="0" algn="ctr">
              <a:spcBef>
                <a:spcPts val="0"/>
              </a:spcBef>
              <a:spcAft>
                <a:spcPts val="0"/>
              </a:spcAft>
              <a:buNone/>
            </a:pPr>
            <a:r>
              <a:t/>
            </a:r>
            <a:endParaRPr b="1" sz="800">
              <a:solidFill>
                <a:srgbClr val="FFFFFF"/>
              </a:solidFill>
            </a:endParaRPr>
          </a:p>
        </p:txBody>
      </p:sp>
      <p:sp>
        <p:nvSpPr>
          <p:cNvPr id="199" name="Google Shape;199;p21"/>
          <p:cNvSpPr txBox="1"/>
          <p:nvPr>
            <p:ph idx="1" type="body"/>
          </p:nvPr>
        </p:nvSpPr>
        <p:spPr>
          <a:xfrm>
            <a:off x="1847691" y="21816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00"/>
              <a:t>Cadastros </a:t>
            </a:r>
            <a:endParaRPr sz="1100"/>
          </a:p>
          <a:p>
            <a:pPr indent="0" lvl="0" marL="0" rtl="0" algn="l">
              <a:spcBef>
                <a:spcPts val="1600"/>
              </a:spcBef>
              <a:spcAft>
                <a:spcPts val="1600"/>
              </a:spcAft>
              <a:buNone/>
            </a:pPr>
            <a:r>
              <a:t/>
            </a:r>
            <a:endParaRPr sz="1100"/>
          </a:p>
        </p:txBody>
      </p:sp>
      <p:sp>
        <p:nvSpPr>
          <p:cNvPr id="200" name="Google Shape;200;p21"/>
          <p:cNvSpPr/>
          <p:nvPr/>
        </p:nvSpPr>
        <p:spPr>
          <a:xfrm>
            <a:off x="1400790" y="2796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800">
                <a:solidFill>
                  <a:srgbClr val="FFFFFF"/>
                </a:solidFill>
              </a:rPr>
              <a:t>2</a:t>
            </a:r>
            <a:endParaRPr b="1" sz="800">
              <a:solidFill>
                <a:srgbClr val="FFFFFF"/>
              </a:solidFill>
            </a:endParaRPr>
          </a:p>
        </p:txBody>
      </p:sp>
      <p:sp>
        <p:nvSpPr>
          <p:cNvPr id="201" name="Google Shape;201;p21"/>
          <p:cNvSpPr txBox="1"/>
          <p:nvPr>
            <p:ph idx="1" type="body"/>
          </p:nvPr>
        </p:nvSpPr>
        <p:spPr>
          <a:xfrm>
            <a:off x="1847691" y="2796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100"/>
              <a:t>Principais</a:t>
            </a:r>
            <a:endParaRPr sz="1100"/>
          </a:p>
        </p:txBody>
      </p:sp>
      <p:sp>
        <p:nvSpPr>
          <p:cNvPr id="202" name="Google Shape;202;p21"/>
          <p:cNvSpPr/>
          <p:nvPr/>
        </p:nvSpPr>
        <p:spPr>
          <a:xfrm>
            <a:off x="1400809" y="3411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800">
                <a:solidFill>
                  <a:srgbClr val="FFFFFF"/>
                </a:solidFill>
              </a:rPr>
              <a:t>3</a:t>
            </a:r>
            <a:endParaRPr b="1" sz="800">
              <a:solidFill>
                <a:srgbClr val="FFFFFF"/>
              </a:solidFill>
            </a:endParaRPr>
          </a:p>
        </p:txBody>
      </p:sp>
      <p:sp>
        <p:nvSpPr>
          <p:cNvPr id="203" name="Google Shape;203;p21"/>
          <p:cNvSpPr txBox="1"/>
          <p:nvPr>
            <p:ph idx="1" type="body"/>
          </p:nvPr>
        </p:nvSpPr>
        <p:spPr>
          <a:xfrm>
            <a:off x="1847712" y="34118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100"/>
              <a:t>Relatórios</a:t>
            </a:r>
            <a:endParaRPr sz="1100"/>
          </a:p>
        </p:txBody>
      </p:sp>
      <p:sp>
        <p:nvSpPr>
          <p:cNvPr id="204" name="Google Shape;204;p21"/>
          <p:cNvSpPr txBox="1"/>
          <p:nvPr>
            <p:ph idx="1" type="body"/>
          </p:nvPr>
        </p:nvSpPr>
        <p:spPr>
          <a:xfrm>
            <a:off x="5464662" y="33455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Cadastros</a:t>
            </a:r>
            <a:endParaRPr/>
          </a:p>
        </p:txBody>
      </p:sp>
      <p:sp>
        <p:nvSpPr>
          <p:cNvPr id="210" name="Google Shape;21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22"/>
          <p:cNvPicPr preferRelativeResize="0"/>
          <p:nvPr/>
        </p:nvPicPr>
        <p:blipFill>
          <a:blip r:embed="rId3">
            <a:alphaModFix/>
          </a:blip>
          <a:stretch>
            <a:fillRect/>
          </a:stretch>
        </p:blipFill>
        <p:spPr>
          <a:xfrm>
            <a:off x="3642750" y="484300"/>
            <a:ext cx="5501250" cy="465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Principais</a:t>
            </a:r>
            <a:endParaRPr/>
          </a:p>
        </p:txBody>
      </p:sp>
      <p:sp>
        <p:nvSpPr>
          <p:cNvPr id="217" name="Google Shape;21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23"/>
          <p:cNvPicPr preferRelativeResize="0"/>
          <p:nvPr/>
        </p:nvPicPr>
        <p:blipFill>
          <a:blip r:embed="rId3">
            <a:alphaModFix/>
          </a:blip>
          <a:stretch>
            <a:fillRect/>
          </a:stretch>
        </p:blipFill>
        <p:spPr>
          <a:xfrm>
            <a:off x="2886014" y="458799"/>
            <a:ext cx="6257985" cy="468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Relatórios</a:t>
            </a:r>
            <a:endParaRPr/>
          </a:p>
        </p:txBody>
      </p:sp>
      <p:sp>
        <p:nvSpPr>
          <p:cNvPr id="224" name="Google Shape;22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 name="Google Shape;225;p24"/>
          <p:cNvPicPr preferRelativeResize="0"/>
          <p:nvPr/>
        </p:nvPicPr>
        <p:blipFill>
          <a:blip r:embed="rId3">
            <a:alphaModFix/>
          </a:blip>
          <a:stretch>
            <a:fillRect/>
          </a:stretch>
        </p:blipFill>
        <p:spPr>
          <a:xfrm>
            <a:off x="3550083" y="463550"/>
            <a:ext cx="5593917" cy="4679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Descrição de caso de uso</a:t>
            </a:r>
            <a:endParaRPr/>
          </a:p>
        </p:txBody>
      </p:sp>
      <p:sp>
        <p:nvSpPr>
          <p:cNvPr id="231" name="Google Shape;231;p25"/>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a:p>
            <a:pPr indent="0" lvl="0" marL="0" rtl="0" algn="ctr">
              <a:spcBef>
                <a:spcPts val="0"/>
              </a:spcBef>
              <a:spcAft>
                <a:spcPts val="0"/>
              </a:spcAft>
              <a:buNone/>
            </a:pPr>
            <a:r>
              <a:rPr b="1" lang="pt-BR" sz="800">
                <a:solidFill>
                  <a:srgbClr val="FFFFFF"/>
                </a:solidFill>
              </a:rPr>
              <a:t>1</a:t>
            </a:r>
            <a:endParaRPr b="1" sz="800">
              <a:solidFill>
                <a:srgbClr val="FFFFFF"/>
              </a:solidFill>
            </a:endParaRPr>
          </a:p>
          <a:p>
            <a:pPr indent="0" lvl="0" marL="0" rtl="0" algn="ctr">
              <a:spcBef>
                <a:spcPts val="0"/>
              </a:spcBef>
              <a:spcAft>
                <a:spcPts val="0"/>
              </a:spcAft>
              <a:buNone/>
            </a:pPr>
            <a:r>
              <a:t/>
            </a:r>
            <a:endParaRPr b="1" sz="800">
              <a:solidFill>
                <a:srgbClr val="FFFFFF"/>
              </a:solidFill>
            </a:endParaRPr>
          </a:p>
        </p:txBody>
      </p:sp>
      <p:sp>
        <p:nvSpPr>
          <p:cNvPr id="232" name="Google Shape;232;p25"/>
          <p:cNvSpPr txBox="1"/>
          <p:nvPr>
            <p:ph idx="1" type="body"/>
          </p:nvPr>
        </p:nvSpPr>
        <p:spPr>
          <a:xfrm>
            <a:off x="1847691" y="21816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100"/>
              <a:t>CADASTRO</a:t>
            </a:r>
            <a:br>
              <a:rPr b="1" lang="pt-BR" sz="1100"/>
            </a:br>
            <a:r>
              <a:rPr b="1" lang="pt-BR" sz="1100"/>
              <a:t>          *</a:t>
            </a:r>
            <a:r>
              <a:rPr lang="pt-BR" sz="1100"/>
              <a:t>Manter Clientes</a:t>
            </a:r>
            <a:br>
              <a:rPr lang="pt-BR" sz="1100"/>
            </a:br>
            <a:r>
              <a:rPr lang="pt-BR" sz="1100"/>
              <a:t>          *Manter </a:t>
            </a:r>
            <a:r>
              <a:rPr lang="pt-BR" sz="1100"/>
              <a:t>Administradores</a:t>
            </a:r>
            <a:endParaRPr sz="1100"/>
          </a:p>
          <a:p>
            <a:pPr indent="0" lvl="0" marL="0" rtl="0" algn="l">
              <a:spcBef>
                <a:spcPts val="1600"/>
              </a:spcBef>
              <a:spcAft>
                <a:spcPts val="1600"/>
              </a:spcAft>
              <a:buNone/>
            </a:pPr>
            <a:r>
              <a:t/>
            </a:r>
            <a:endParaRPr sz="1100"/>
          </a:p>
        </p:txBody>
      </p:sp>
      <p:sp>
        <p:nvSpPr>
          <p:cNvPr id="233" name="Google Shape;233;p25"/>
          <p:cNvSpPr/>
          <p:nvPr/>
        </p:nvSpPr>
        <p:spPr>
          <a:xfrm>
            <a:off x="1400790" y="2796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800">
                <a:solidFill>
                  <a:srgbClr val="FFFFFF"/>
                </a:solidFill>
              </a:rPr>
              <a:t>2</a:t>
            </a:r>
            <a:endParaRPr b="1" sz="800">
              <a:solidFill>
                <a:srgbClr val="FFFFFF"/>
              </a:solidFill>
            </a:endParaRPr>
          </a:p>
        </p:txBody>
      </p:sp>
      <p:sp>
        <p:nvSpPr>
          <p:cNvPr id="234" name="Google Shape;234;p25"/>
          <p:cNvSpPr txBox="1"/>
          <p:nvPr>
            <p:ph idx="1" type="body"/>
          </p:nvPr>
        </p:nvSpPr>
        <p:spPr>
          <a:xfrm>
            <a:off x="1897291" y="2796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100"/>
              <a:t>Principais</a:t>
            </a:r>
            <a:br>
              <a:rPr lang="pt-BR" sz="1100"/>
            </a:br>
            <a:r>
              <a:rPr lang="pt-BR" sz="1100"/>
              <a:t>          *Comprar Tickets</a:t>
            </a:r>
            <a:br>
              <a:rPr lang="pt-BR" sz="1100"/>
            </a:br>
            <a:r>
              <a:rPr lang="pt-BR" sz="1100"/>
              <a:t>          *Gerar Pagamento</a:t>
            </a:r>
            <a:endParaRPr sz="1100"/>
          </a:p>
        </p:txBody>
      </p:sp>
      <p:sp>
        <p:nvSpPr>
          <p:cNvPr id="235" name="Google Shape;235;p25"/>
          <p:cNvSpPr/>
          <p:nvPr/>
        </p:nvSpPr>
        <p:spPr>
          <a:xfrm>
            <a:off x="1400809" y="3411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800">
                <a:solidFill>
                  <a:srgbClr val="FFFFFF"/>
                </a:solidFill>
              </a:rPr>
              <a:t>3</a:t>
            </a:r>
            <a:endParaRPr b="1" sz="800">
              <a:solidFill>
                <a:srgbClr val="FFFFFF"/>
              </a:solidFill>
            </a:endParaRPr>
          </a:p>
        </p:txBody>
      </p:sp>
      <p:sp>
        <p:nvSpPr>
          <p:cNvPr id="236" name="Google Shape;236;p25"/>
          <p:cNvSpPr txBox="1"/>
          <p:nvPr>
            <p:ph idx="1" type="body"/>
          </p:nvPr>
        </p:nvSpPr>
        <p:spPr>
          <a:xfrm>
            <a:off x="1847712" y="33455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1100"/>
              <a:t>Relatórios</a:t>
            </a:r>
            <a:br>
              <a:rPr b="1" lang="pt-BR" sz="1100"/>
            </a:br>
            <a:r>
              <a:rPr b="1" lang="pt-BR" sz="1100"/>
              <a:t>            *Gerar relatórios</a:t>
            </a:r>
            <a:br>
              <a:rPr b="1" lang="pt-BR" sz="1100"/>
            </a:br>
            <a:r>
              <a:rPr b="1" lang="pt-BR" sz="1100"/>
              <a:t>            *Consultar dia da Semana com maior fluxo de clientes</a:t>
            </a:r>
            <a:br>
              <a:rPr b="1" lang="pt-BR" sz="1100"/>
            </a:br>
            <a:r>
              <a:rPr b="1" lang="pt-BR" sz="1100"/>
              <a:t>    </a:t>
            </a:r>
            <a:endParaRPr b="1" sz="1100"/>
          </a:p>
        </p:txBody>
      </p:sp>
      <p:sp>
        <p:nvSpPr>
          <p:cNvPr id="237" name="Google Shape;237;p25"/>
          <p:cNvSpPr txBox="1"/>
          <p:nvPr>
            <p:ph idx="1" type="body"/>
          </p:nvPr>
        </p:nvSpPr>
        <p:spPr>
          <a:xfrm>
            <a:off x="5464662" y="33455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1687278" y="1163025"/>
            <a:ext cx="5769443" cy="39804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